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hu-HU" sz="4400" spc="-1" strike="noStrike">
                <a:latin typeface="Arial"/>
              </a:rPr>
              <a:t>Címszöveg </a:t>
            </a:r>
            <a:r>
              <a:rPr b="0" lang="hu-HU" sz="4400" spc="-1" strike="noStrike">
                <a:latin typeface="Arial"/>
              </a:rPr>
              <a:t>formátumá</a:t>
            </a:r>
            <a:r>
              <a:rPr b="0" lang="hu-HU" sz="4400" spc="-1" strike="noStrike">
                <a:latin typeface="Arial"/>
              </a:rPr>
              <a:t>nak </a:t>
            </a:r>
            <a:r>
              <a:rPr b="0" lang="hu-HU" sz="4400" spc="-1" strike="noStrike">
                <a:latin typeface="Arial"/>
              </a:rPr>
              <a:t>szerkeszté</a:t>
            </a:r>
            <a:r>
              <a:rPr b="0" lang="hu-HU" sz="4400" spc="-1" strike="noStrike">
                <a:latin typeface="Arial"/>
              </a:rPr>
              <a:t>se</a:t>
            </a:r>
            <a:endParaRPr b="0" lang="hu-HU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latin typeface="Arial"/>
              </a:rPr>
              <a:t>Vázlatszöveg formátumának szerkesztése</a:t>
            </a:r>
            <a:endParaRPr b="0" lang="hu-H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latin typeface="Arial"/>
              </a:rPr>
              <a:t>Második vázlatszint</a:t>
            </a:r>
            <a:endParaRPr b="0" lang="hu-H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400" spc="-1" strike="noStrike">
                <a:latin typeface="Arial"/>
              </a:rPr>
              <a:t>Harmadik vázlatszint</a:t>
            </a:r>
            <a:endParaRPr b="0" lang="hu-H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latin typeface="Arial"/>
              </a:rPr>
              <a:t>Negyedik vázlatszint</a:t>
            </a:r>
            <a:endParaRPr b="0" lang="hu-H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Ötödik vázlatszint</a:t>
            </a:r>
            <a:endParaRPr b="0" lang="hu-H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Hatodik vázlatszint</a:t>
            </a:r>
            <a:endParaRPr b="0" lang="hu-H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Hetedik vázlatszint</a:t>
            </a:r>
            <a:endParaRPr b="0" lang="hu-H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hu-HU" sz="4400" spc="-1" strike="noStrike">
                <a:latin typeface="Arial"/>
              </a:rPr>
              <a:t>Címszöveg formátumának szerkesztése</a:t>
            </a:r>
            <a:endParaRPr b="0" lang="hu-HU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latin typeface="Arial"/>
              </a:rPr>
              <a:t>Vázlatszöveg formátumának szerkesztése</a:t>
            </a:r>
            <a:endParaRPr b="0" lang="hu-H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latin typeface="Arial"/>
              </a:rPr>
              <a:t>Második vázlatszint</a:t>
            </a:r>
            <a:endParaRPr b="0" lang="hu-H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400" spc="-1" strike="noStrike">
                <a:latin typeface="Arial"/>
              </a:rPr>
              <a:t>Harmadik vázlatszint</a:t>
            </a:r>
            <a:endParaRPr b="0" lang="hu-H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latin typeface="Arial"/>
              </a:rPr>
              <a:t>Negyedik vázlatszint</a:t>
            </a:r>
            <a:endParaRPr b="0" lang="hu-H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Ötödik vázlatszint</a:t>
            </a:r>
            <a:endParaRPr b="0" lang="hu-H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Hatodik vázlatszint</a:t>
            </a:r>
            <a:endParaRPr b="0" lang="hu-H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Hetedik vázlatszint</a:t>
            </a:r>
            <a:endParaRPr b="0" lang="hu-H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hu-HU" sz="4400" spc="-1" strike="noStrike">
                <a:solidFill>
                  <a:srgbClr val="000000"/>
                </a:solidFill>
                <a:latin typeface="Arial"/>
                <a:ea typeface="DejaVu Sans"/>
              </a:rPr>
              <a:t>Segmentation in NiftyNet</a:t>
            </a:r>
            <a:endParaRPr b="0" lang="hu-HU" sz="44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504000" y="1172520"/>
            <a:ext cx="9070560" cy="429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| Name | Description |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| [dense_vnet_abdominal_ct_model_zoo](./dense_vnet_abdominal_ct) |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1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Segment multiple organs from abdominal CT</a:t>
            </a: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 |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| [ultrasound_simulator_gan_model_zoo](./ultrasound_simulator_gan) | 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Generate simulated ultrasound images at specified poses |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| [highres3dnet_brain_parcellation_model_zoo](./highres3dnet_brain_parcellation) | 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Brain parcellation from T1 MR images</a:t>
            </a: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 |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| [anisotropic_nets_brats_challenge_model_zoo](./anisotropic_nets_brats_challenge) | 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Brain tumor segmentation with anisotropic nets</a:t>
            </a: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 |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| [mr_ct_regression_model_zoo](./mr_ct_regression) | 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Estimating CT from MR using an adaptive sampling strategy |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| [autocontext_mr_ct_model_zoo](./autocontext_mr_ct) | </a:t>
            </a:r>
            <a:endParaRPr b="0" lang="hu-HU" sz="1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Arial"/>
                <a:ea typeface="DejaVu Sans"/>
              </a:rPr>
              <a:t>Estimating CT from MR using an autocontext model |</a:t>
            </a:r>
            <a:endParaRPr b="0" lang="hu-HU" sz="16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" descr=""/>
          <p:cNvPicPr/>
          <p:nvPr/>
        </p:nvPicPr>
        <p:blipFill>
          <a:blip r:embed="rId1"/>
          <a:srcRect l="62168" t="12428" r="24185" b="45277"/>
          <a:stretch/>
        </p:blipFill>
        <p:spPr>
          <a:xfrm>
            <a:off x="72360" y="72000"/>
            <a:ext cx="4679280" cy="5616360"/>
          </a:xfrm>
          <a:prstGeom prst="rect">
            <a:avLst/>
          </a:prstGeom>
          <a:ln>
            <a:noFill/>
          </a:ln>
        </p:spPr>
      </p:pic>
      <p:sp>
        <p:nvSpPr>
          <p:cNvPr id="96" name="CustomShape 1"/>
          <p:cNvSpPr/>
          <p:nvPr/>
        </p:nvSpPr>
        <p:spPr>
          <a:xfrm>
            <a:off x="5544000" y="288000"/>
            <a:ext cx="4247640" cy="439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Our networks were implemented in Tensorflow 2 [1] using NiftyNet 34 [10]. We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used Adaptive Moment Estimation (Adam) [18] for training, with initial learning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rate 10 −3 , weight decay 10 −7 , batch size 5, and maximal iteration 30k. Training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was implemented on an NVIDIA TITAN X GPU</a:t>
            </a:r>
            <a:endParaRPr b="0" lang="hu-HU" sz="18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2"/>
          <p:cNvSpPr/>
          <p:nvPr/>
        </p:nvSpPr>
        <p:spPr>
          <a:xfrm>
            <a:off x="8280720" y="360000"/>
            <a:ext cx="1654920" cy="51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500" spc="-1" strike="noStrike">
                <a:solidFill>
                  <a:srgbClr val="000000"/>
                </a:solidFill>
                <a:latin typeface="Arial"/>
                <a:ea typeface="DejaVu Sans"/>
              </a:rPr>
              <a:t>Jó kiinduló pont lehet:</a:t>
            </a:r>
            <a:endParaRPr b="0" lang="hu-HU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500" spc="-1" strike="noStrike">
                <a:solidFill>
                  <a:srgbClr val="000000"/>
                </a:solidFill>
                <a:latin typeface="Arial"/>
                <a:ea typeface="DejaVu Sans"/>
              </a:rPr>
              <a:t>https://github.com/taigw/brats17</a:t>
            </a:r>
            <a:endParaRPr b="0" lang="hu-HU" sz="1500" spc="-1" strike="noStrike"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rcRect l="59311" t="23497" r="14964" b="24807"/>
          <a:stretch/>
        </p:blipFill>
        <p:spPr>
          <a:xfrm>
            <a:off x="0" y="360"/>
            <a:ext cx="7199640" cy="559944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2"/>
          <a:srcRect l="72879" t="25342" r="16394" b="24807"/>
          <a:stretch/>
        </p:blipFill>
        <p:spPr>
          <a:xfrm>
            <a:off x="7192800" y="144360"/>
            <a:ext cx="2958840" cy="5327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0" y="720000"/>
            <a:ext cx="275472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latin typeface="Arial"/>
              </a:rPr>
              <a:t>Evaluation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tissue type whole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dice mean   [0.89058509]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dice std    [0.10337811]</a:t>
            </a:r>
            <a:endParaRPr b="0" lang="hu-HU" sz="1800" spc="-1" strike="noStrike"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rcRect l="16576" t="16167" r="73421" b="50603"/>
          <a:stretch/>
        </p:blipFill>
        <p:spPr>
          <a:xfrm>
            <a:off x="2736000" y="534600"/>
            <a:ext cx="3168000" cy="4073400"/>
          </a:xfrm>
          <a:prstGeom prst="rect">
            <a:avLst/>
          </a:prstGeom>
          <a:ln>
            <a:noFill/>
          </a:ln>
        </p:spPr>
      </p:pic>
      <p:sp>
        <p:nvSpPr>
          <p:cNvPr id="103" name="TextShape 2"/>
          <p:cNvSpPr txBox="1"/>
          <p:nvPr/>
        </p:nvSpPr>
        <p:spPr>
          <a:xfrm>
            <a:off x="648000" y="229680"/>
            <a:ext cx="309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latin typeface="Arial"/>
              </a:rPr>
              <a:t>BRATS17 output</a:t>
            </a:r>
            <a:endParaRPr b="0" lang="hu-HU" sz="1800" spc="-1" strike="noStrike">
              <a:latin typeface="Arial"/>
            </a:endParaRPr>
          </a:p>
        </p:txBody>
      </p:sp>
      <p:sp>
        <p:nvSpPr>
          <p:cNvPr id="104" name="TextShape 3"/>
          <p:cNvSpPr txBox="1"/>
          <p:nvPr/>
        </p:nvSpPr>
        <p:spPr>
          <a:xfrm>
            <a:off x="6264000" y="302040"/>
            <a:ext cx="3103920" cy="4953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1800" spc="-1" strike="noStrike">
                <a:latin typeface="Arial"/>
              </a:rPr>
              <a:t>6.303222775459289551e-01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6.359384655952453613e-01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6.100274324417114258e-01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6.248049139976501465e-01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6.227673292160034180e-01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6.293612718582153320e-01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6.162497401237487793e-01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6.210452914237976074e-01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6.125078201293945312e-01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6.495064496994018555e-01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6.011989116668701172e-01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6.313894987106323242e-01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6.164643168449401855e-01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6.100260615348815918e-01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6.271880269050598145e-01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6.272812485694885254e-01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6.161147952079772949e-01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6.054501533508300781e-01</a:t>
            </a:r>
            <a:endParaRPr b="0" lang="hu-HU" sz="1800" spc="-1" strike="noStrike">
              <a:latin typeface="Arial"/>
            </a:endParaRPr>
          </a:p>
          <a:p>
            <a:r>
              <a:rPr b="0" lang="hu-HU" sz="1800" spc="-1" strike="noStrike">
                <a:latin typeface="Arial"/>
              </a:rPr>
              <a:t>6.231343150138854980e-01</a:t>
            </a:r>
            <a:endParaRPr b="0" lang="hu-HU" sz="18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" descr=""/>
          <p:cNvPicPr/>
          <p:nvPr/>
        </p:nvPicPr>
        <p:blipFill>
          <a:blip r:embed="rId1"/>
          <a:srcRect l="61064" t="17632" r="0" b="0"/>
          <a:stretch/>
        </p:blipFill>
        <p:spPr>
          <a:xfrm>
            <a:off x="72000" y="72000"/>
            <a:ext cx="7056000" cy="5776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72000" y="214200"/>
            <a:ext cx="5111640" cy="439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BRATS2017 210 patients HGG 75 patients LGG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Each patient was scanned with four sequences: T1, T1c, T2 and FLAIR.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low-grade gliomas (LGG) that tend to ex-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hibit benign tendencies and indicate a better prognosis for the patient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high-grade gliomas (HGG) that are malignant and more aggressive. 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With the develop-ment of medical imaging, brain tumors can be imaged by various Magnetic Res-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onance  (MR)  sequences, such  as T1-weighted,  contrast  enhanced  T1-weighted (T1c), T2-weighted and Fluid Attenuation Inversion Recovery (FLAIR) images.</a:t>
            </a:r>
            <a:endParaRPr b="0" lang="hu-HU" sz="1800" spc="-1" strike="noStrike"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5400000" y="252000"/>
            <a:ext cx="4319640" cy="464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With the develop-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ment of medical imaging, brain tumors can be imaged by various Magnetic Res-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onance (MR) sequences, such as T1-weighted, contrast enhanced T1-weighted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(T1c), T2-weighted and Fluid Attenuation Inversion Recovery (FLAIR) images.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Different sequences can provide complementary information to analyze different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subregions of gliomas. For example, T2 and FLAIR highlight the tumor with</a:t>
            </a:r>
            <a:endParaRPr b="0" lang="hu-H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latin typeface="Arial"/>
              </a:rPr>
              <a:t>peritumoral edema, designated “whole tumor” as per [22]</a:t>
            </a:r>
            <a:endParaRPr b="0" lang="hu-HU" sz="18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2"/>
          <p:cNvSpPr/>
          <p:nvPr/>
        </p:nvSpPr>
        <p:spPr>
          <a:xfrm>
            <a:off x="6912000" y="1512000"/>
            <a:ext cx="2950920" cy="51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500" spc="-1" strike="noStrike">
                <a:solidFill>
                  <a:srgbClr val="000000"/>
                </a:solidFill>
                <a:latin typeface="Arial"/>
                <a:ea typeface="DejaVu Sans"/>
              </a:rPr>
              <a:t>Jó kiinduló pont lehet:</a:t>
            </a:r>
            <a:endParaRPr b="0" lang="hu-HU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500" spc="-1" strike="noStrike">
                <a:solidFill>
                  <a:srgbClr val="000000"/>
                </a:solidFill>
                <a:latin typeface="Arial"/>
                <a:ea typeface="DejaVu Sans"/>
              </a:rPr>
              <a:t>https://github.com/taigw/brats17</a:t>
            </a:r>
            <a:endParaRPr b="0" lang="hu-HU" sz="1500" spc="-1" strike="noStrike"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rcRect l="59714" t="15498" r="1707" b="5544"/>
          <a:stretch/>
        </p:blipFill>
        <p:spPr>
          <a:xfrm>
            <a:off x="72360" y="144000"/>
            <a:ext cx="6907680" cy="547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CustomShape 2"/>
          <p:cNvSpPr/>
          <p:nvPr/>
        </p:nvSpPr>
        <p:spPr>
          <a:xfrm>
            <a:off x="6912000" y="1512000"/>
            <a:ext cx="2950920" cy="51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3" name="" descr=""/>
          <p:cNvPicPr/>
          <p:nvPr/>
        </p:nvPicPr>
        <p:blipFill>
          <a:blip r:embed="rId1"/>
          <a:srcRect l="59714" t="17348" r="993" b="27273"/>
          <a:stretch/>
        </p:blipFill>
        <p:spPr>
          <a:xfrm>
            <a:off x="72360" y="72360"/>
            <a:ext cx="9239760" cy="5039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hu-HU" sz="4400" spc="-1" strike="noStrike">
                <a:solidFill>
                  <a:srgbClr val="000000"/>
                </a:solidFill>
                <a:latin typeface="Arial"/>
                <a:ea typeface="DejaVu Sans"/>
              </a:rPr>
              <a:t>dense_vnet_abdominal_ct</a:t>
            </a:r>
            <a:endParaRPr b="0" lang="hu-HU" sz="44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# Automatic multi-organ segmentation on abdominal CT with dense v-networks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This page describes how to acquire and use the network described in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Eli Gibson, Francesco Giganti, Yipeng Hu, Ester Bonmati, Steve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Bandula, Kurinchi Gurusamy, Brian Davidson, Stephen P. Pereira,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Matthew J. Clarkson and Dean C. Barratt (2017), Automatic multi-organ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segmentation on abdominal CT with dense v-networks https://doi.org/10.1109/TMI.2018.2806309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This network segments eight organs on abdominal CT, comprising the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gastointestinal tract (esophagus, stomach, duodenum), the pancreas, and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nearby organs (liver, gallbladder, spleen, left kidney).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504000" y="216000"/>
            <a:ext cx="9070560" cy="518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## Generating segmentations for your own data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### Preparing data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The network takes as input abdominal CT images that are cropped to the region of interest: to the rib-cage and abdominal cavity transversely, to the superior extent of the liver or spleen and the inferior extent of the liver or kidneys.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Images should be in Hounsfield units, with voxels outside the CT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field-of-view set to -1000.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### Editing the configuration file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Make a copy of the configuration file `~/niftynet/extensions/dense_vnet_abdominal_ct/config.ini` to a location of your choice.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You may need to change the `path_to_search` and `filename_contains` lines in the configuration file to point to the correct paths for your images. You can also change the `save_seg_dir` setting to change where the segmentations are saved.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### Generating segmentations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Generate segmentations with the command `net_segment inference -c edited_config.ini`, replacing `edited_config.ini` with the path to the new configuration file. Segmentations will be saved in the path specified by the `save_seg_dir` setting with names corresponding to your input file names, with a `_niftynet_out.nii.gz` suffix.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Please Note:</a:t>
            </a:r>
            <a:endParaRPr b="0" lang="hu-HU" sz="4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4800" spc="-1" strike="noStrike">
                <a:solidFill>
                  <a:srgbClr val="000000"/>
                </a:solidFill>
                <a:latin typeface="Arial"/>
                <a:ea typeface="DejaVu Sans"/>
              </a:rPr>
              <a:t>* To achieve an efficient parcellation, a GPU with at least 10GB memory is required.</a:t>
            </a:r>
            <a:endParaRPr b="0" lang="hu-HU" sz="4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hu-HU" sz="4400" spc="-1" strike="noStrike">
                <a:solidFill>
                  <a:srgbClr val="000000"/>
                </a:solidFill>
                <a:latin typeface="Arial"/>
                <a:ea typeface="DejaVu Sans"/>
              </a:rPr>
              <a:t>dense_vnet_abdominal_ct</a:t>
            </a:r>
            <a:endParaRPr b="0" lang="hu-HU" sz="4400" spc="-1" strike="noStrike"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504000" y="1463760"/>
            <a:ext cx="9070560" cy="328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CT + Label labellabel 0 1 2 3 4 5 6 7 8</a:t>
            </a:r>
            <a:endParaRPr b="0" lang="hu-HU" sz="3200" spc="-1" strike="noStrike"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rcRect l="20309" t="38573" r="46090" b="32170"/>
          <a:stretch/>
        </p:blipFill>
        <p:spPr>
          <a:xfrm>
            <a:off x="2088000" y="2232000"/>
            <a:ext cx="6622920" cy="324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504000" y="74160"/>
            <a:ext cx="9070560" cy="124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hu-HU" sz="4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hu-HU" sz="4400" spc="-1" strike="noStrike">
                <a:solidFill>
                  <a:srgbClr val="000000"/>
                </a:solidFill>
                <a:latin typeface="Arial"/>
                <a:ea typeface="DejaVu Sans"/>
              </a:rPr>
              <a:t>Automatic brain parcellation on T1 MR with a high-resolution 3D net</a:t>
            </a:r>
            <a:endParaRPr b="0" lang="hu-HU" sz="4400" spc="-1" strike="noStrike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hu-HU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This page describes how to acquire and use the network described in:</a:t>
            </a:r>
            <a:endParaRPr b="0" lang="hu-HU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Li W., Wang G., Fidon L., Ourselin S., Cardoso M.J., Vercauteren T. (2017)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 the Compactness, Efficiency, and Representation of 3D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Convolutional Networks: Brain Parcellation as a Pretext Task.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In: Information Processing in Medical Imaging. IPMI 2017</a:t>
            </a:r>
            <a:endParaRPr b="0" lang="hu-HU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This network parcellates 160 types of structures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(including 155 neuroanatomical structures) from brain MR images.</a:t>
            </a:r>
            <a:endParaRPr b="0" lang="hu-HU" sz="32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hu-HU" sz="4400" spc="-1" strike="noStrike">
                <a:solidFill>
                  <a:srgbClr val="000000"/>
                </a:solidFill>
                <a:latin typeface="Arial"/>
                <a:ea typeface="DejaVu Sans"/>
              </a:rPr>
              <a:t>Highres3dnet_brain_parcellation</a:t>
            </a:r>
            <a:endParaRPr b="0" lang="hu-HU" sz="4400" spc="-1" strike="noStrike">
              <a:latin typeface="Arial"/>
            </a:endParaRPr>
          </a:p>
        </p:txBody>
      </p:sp>
      <p:pic>
        <p:nvPicPr>
          <p:cNvPr id="87" name="" descr=""/>
          <p:cNvPicPr/>
          <p:nvPr/>
        </p:nvPicPr>
        <p:blipFill>
          <a:blip r:embed="rId1"/>
          <a:srcRect l="13306" t="10015" r="47515" b="46176"/>
          <a:stretch/>
        </p:blipFill>
        <p:spPr>
          <a:xfrm>
            <a:off x="216000" y="1687680"/>
            <a:ext cx="5902920" cy="3711240"/>
          </a:xfrm>
          <a:prstGeom prst="rect">
            <a:avLst/>
          </a:prstGeom>
          <a:ln>
            <a:noFill/>
          </a:ln>
        </p:spPr>
      </p:pic>
      <p:sp>
        <p:nvSpPr>
          <p:cNvPr id="88" name="CustomShape 2"/>
          <p:cNvSpPr/>
          <p:nvPr/>
        </p:nvSpPr>
        <p:spPr>
          <a:xfrm>
            <a:off x="6192000" y="1101960"/>
            <a:ext cx="3598920" cy="98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data_std_hist_models_otsu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Modality0 4.4408920985e-16 8.06305571158 15.5085721044 18.7007018006 21.5032879029 26.1413278906 29.9862059045 33.8384058795 38.1891334787 40.7217966068 44.0109152758 58.3906435207 100.0</a:t>
            </a:r>
            <a:endParaRPr b="0" lang="hu-HU" sz="1000" spc="-1" strike="noStrike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6336000" y="2160000"/>
            <a:ext cx="3022920" cy="23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Brain_MR from OASIS</a:t>
            </a:r>
            <a:endParaRPr b="0" lang="hu-HU" sz="10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360360" y="117720"/>
            <a:ext cx="9070560" cy="124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hu-HU" sz="4400" spc="-1" strike="noStrike">
                <a:solidFill>
                  <a:srgbClr val="000000"/>
                </a:solidFill>
                <a:latin typeface="Arial"/>
                <a:ea typeface="DejaVu Sans"/>
              </a:rPr>
              <a:t>Automatic brain tumor segmentation on BRATS with anisotropic nets</a:t>
            </a:r>
            <a:endParaRPr b="0" lang="hu-HU" sz="44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216000" y="1440000"/>
            <a:ext cx="9430920" cy="403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# Automatic brain tumor segmentation on BRATS with anisotropic nets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This page describes how to acquire and use the whole tumor segmentation network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as a part of the pipeline described in: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Wang et al., Automatic Brain Tumor Segmentation using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Cascaded Anisotropic Convolutional Neural Networks, MICCAI BRATS 2017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[https://arxiv.org/abs/1709.00382](https://arxiv.org/abs/1709.00382)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* This implementation ranked the first (in terms of averaged Dice score 0.90499) according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to the online validation leaderboard of [BRATS challenge 2017](https://www.cbica.upenn.edu/BraTS17/lboardValidation.html).*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* For a full implementation of the method described in this paper with three stages of the cascaded CNNs,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please see: https://github.com/taigw/brats17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## Downloading model zoo files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network weights and examples data can be downloaded with the command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```bash</a:t>
            </a:r>
            <a:endParaRPr b="0" lang="hu-HU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  <a:ea typeface="DejaVu Sans"/>
              </a:rPr>
              <a:t>net_download anisotropic_nets_brats_challenge_model_zoo</a:t>
            </a:r>
            <a:endParaRPr b="0" lang="hu-HU" sz="32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72000" y="216000"/>
            <a:ext cx="9625320" cy="503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After running this command successfully, the downloaded files include: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* `brats_seg_app.py` --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an application built with NiftyNet, defines the main workflow of network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training and inference.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* `wt_net.py` --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the network definitions.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* `.ini` files --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configuration files define system parameters for running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segmentation networks, the three files correspond to the networks in three orientations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[axial, coronal, sagittal] configurations.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* `label_mapping_whole_tumor.txt` --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mapping file used by NiftyNet, to convert the multi-class segmentations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into a binary problem.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## Generating averaged volume from the outcomes of the previous step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A script has been created to compute the averaged volumes and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the Dice coefficients from the probabilistic outputs of the segmentation step.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```bash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python ~/niftynet/extensions/anisotropic_nets_brats_challenge/average_volume.py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```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3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7272000" y="1872000"/>
            <a:ext cx="2375280" cy="248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A script [`rename_crop_BRATS.py`](https://github.com/NifTK/NiftyNet/blob/dev/demos/BRATS17/rename_crop_BRATS.py) is also available to to rename BRATS17 images into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`TYPEindex_modality.nii.gz` format and crop with a bounding box to remove</a:t>
            </a:r>
            <a:endParaRPr b="0" lang="hu-HU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300" spc="-1" strike="noStrike">
                <a:solidFill>
                  <a:srgbClr val="000000"/>
                </a:solidFill>
                <a:latin typeface="Arial"/>
                <a:ea typeface="DejaVu Sans"/>
              </a:rPr>
              <a:t>image background (voxels with intensity value zero).</a:t>
            </a:r>
            <a:endParaRPr b="0" lang="hu-HU" sz="13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00080" y="334080"/>
            <a:ext cx="9042840" cy="448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## Generating averaged volume from the outcomes of the previous step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A script has been created to compute the averaged volumes and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the Dice coefficients from the probabilistic outputs of the segmentation step.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```bash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python ~/niftynet/extensions/anisotropic_nets_brats_challenge/average_volume.py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```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A script [`rename_crop_BRATS.py`](https://github.com/NifTK/NiftyNet/blob/dev/demos/BRATS17/rename_crop_BRATS.py) is also available to to rename BRATS17 images into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`TYPEindex_modality.nii.gz` format and crop with a bounding box to remove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image background (voxels with intensity value zero).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---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Example data used in this model zoo entry are taken from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[Multimodal Brain Tumor Segmentation Challenge 2017](http://braintumorsegmentation.org/).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Data references: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&gt; Menze, Bjoern H., et al.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&gt; "The multimodal brain tumor image segmentation benchmark (BRATS)."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&gt; IEEE transactions on medical imaging 34.10 (2015): 1993-2024.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&gt; DOI: 10.1109/TMI.2014.2377694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&gt; Bakas, S., et al.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&gt; "Advancing The Cancer Genome Atlas glioma MRI collections with expert segmentation labels and radiomic features."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&gt; Nature Scientific Data 4:170117 (2017).</a:t>
            </a:r>
            <a:endParaRPr b="0" lang="hu-HU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000" spc="-1" strike="noStrike">
                <a:solidFill>
                  <a:srgbClr val="000000"/>
                </a:solidFill>
                <a:latin typeface="Arial"/>
                <a:ea typeface="DejaVu Sans"/>
              </a:rPr>
              <a:t>&gt; DOI: 10.1038/sdata.2017.117</a:t>
            </a:r>
            <a:endParaRPr b="0" lang="hu-HU" sz="10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359</TotalTime>
  <Application>LibreOffice/6.0.6.2$Linux_X86_64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2018-10-16T13:00:03Z</dcterms:created>
  <dc:creator/>
  <dc:description/>
  <dc:language>hu-HU</dc:language>
  <cp:lastModifiedBy/>
  <dcterms:modified xsi:type="dcterms:W3CDTF">2018-10-26T16:31:10Z</dcterms:modified>
  <cp:revision>28</cp:revision>
  <dc:subject/>
  <dc:title/>
</cp:coreProperties>
</file>